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48" r:id="rId2"/>
  </p:sldMasterIdLst>
  <p:notesMasterIdLst>
    <p:notesMasterId r:id="rId7"/>
  </p:notesMasterIdLst>
  <p:handoutMasterIdLst>
    <p:handoutMasterId r:id="rId8"/>
  </p:handoutMasterIdLst>
  <p:sldIdLst>
    <p:sldId id="9719" r:id="rId3"/>
    <p:sldId id="360" r:id="rId4"/>
    <p:sldId id="9720" r:id="rId5"/>
    <p:sldId id="9721" r:id="rId6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FE85A8D-9D5B-D06E-5558-FB12A5381F57}" name="Fangeaux Anna" initials="FA" userId="S::anna.fangeaux@cre.fr::65f59b1a-a4c1-4684-bff7-856b4d00f1f0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dereau Rébecca" initials="RR" lastIdx="2" clrIdx="0">
    <p:extLst>
      <p:ext uri="{19B8F6BF-5375-455C-9EA6-DF929625EA0E}">
        <p15:presenceInfo xmlns:p15="http://schemas.microsoft.com/office/powerpoint/2012/main" userId="S-1-5-21-3937936663-190188876-1528465544-76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C4AF"/>
    <a:srgbClr val="FF8F00"/>
    <a:srgbClr val="558B2F"/>
    <a:srgbClr val="548B2E"/>
    <a:srgbClr val="FF8E01"/>
    <a:srgbClr val="8BC3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0196" autoAdjust="0"/>
  </p:normalViewPr>
  <p:slideViewPr>
    <p:cSldViewPr>
      <p:cViewPr varScale="1">
        <p:scale>
          <a:sx n="62" d="100"/>
          <a:sy n="62" d="100"/>
        </p:scale>
        <p:origin x="165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Relationship Id="rId14" Type="http://schemas.microsoft.com/office/2018/10/relationships/authors" Target="author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7E15D6-298D-4E40-8B4E-AE8883CA399F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8F2A71-D69E-4739-924A-1CEE95DDB705}">
      <dgm:prSet phldrT="[Text]" phldr="0" custT="1"/>
      <dgm:spPr/>
      <dgm:t>
        <a:bodyPr/>
        <a:lstStyle/>
        <a:p>
          <a:r>
            <a:rPr lang="fr-CA" sz="2400" dirty="0"/>
            <a:t>Depuis 2020</a:t>
          </a:r>
          <a:endParaRPr lang="en-US" sz="2400" dirty="0"/>
        </a:p>
      </dgm:t>
    </dgm:pt>
    <dgm:pt modelId="{53ECC48E-7080-4955-ACC5-41CBDF0D2030}" type="parTrans" cxnId="{71557261-C101-4924-AEFC-824ED64565DF}">
      <dgm:prSet/>
      <dgm:spPr/>
      <dgm:t>
        <a:bodyPr/>
        <a:lstStyle/>
        <a:p>
          <a:endParaRPr lang="en-US"/>
        </a:p>
      </dgm:t>
    </dgm:pt>
    <dgm:pt modelId="{C82D17C8-D0D3-4D26-84FF-7BA9A83BA305}" type="sibTrans" cxnId="{71557261-C101-4924-AEFC-824ED64565DF}">
      <dgm:prSet/>
      <dgm:spPr/>
      <dgm:t>
        <a:bodyPr/>
        <a:lstStyle/>
        <a:p>
          <a:endParaRPr lang="en-US"/>
        </a:p>
      </dgm:t>
    </dgm:pt>
    <dgm:pt modelId="{D8154EAE-3633-4C91-9FC5-8FE7EA43EE6B}">
      <dgm:prSet custT="1"/>
      <dgm:spPr/>
      <dgm:t>
        <a:bodyPr/>
        <a:lstStyle/>
        <a:p>
          <a:r>
            <a:rPr lang="fr-CA" sz="1800" dirty="0"/>
            <a:t>Plus de </a:t>
          </a:r>
          <a:r>
            <a:rPr lang="fr-CA" sz="1800" b="1" i="1" dirty="0">
              <a:solidFill>
                <a:schemeClr val="tx2"/>
              </a:solidFill>
            </a:rPr>
            <a:t>14</a:t>
          </a:r>
          <a:r>
            <a:rPr lang="fr-CA" sz="1800" dirty="0"/>
            <a:t> nouveaux </a:t>
          </a:r>
          <a:r>
            <a:rPr lang="fr-CA" sz="1800" b="1" i="1" dirty="0">
              <a:solidFill>
                <a:schemeClr val="tx2"/>
              </a:solidFill>
            </a:rPr>
            <a:t>marchés</a:t>
          </a:r>
          <a:r>
            <a:rPr lang="fr-CA" sz="1800" dirty="0"/>
            <a:t> pour les </a:t>
          </a:r>
          <a:r>
            <a:rPr lang="fr-CA" sz="1800" b="1" i="1" dirty="0">
              <a:solidFill>
                <a:schemeClr val="tx2"/>
              </a:solidFill>
            </a:rPr>
            <a:t>mini-réseaux</a:t>
          </a:r>
          <a:endParaRPr lang="en-US" sz="1800" b="1" i="1" dirty="0">
            <a:solidFill>
              <a:schemeClr val="tx2"/>
            </a:solidFill>
          </a:endParaRPr>
        </a:p>
      </dgm:t>
    </dgm:pt>
    <dgm:pt modelId="{F69E5742-660A-4F41-8B74-7FE208D4F81B}" type="parTrans" cxnId="{648DA732-F49C-4FBE-A7E6-EB6AD26B414D}">
      <dgm:prSet/>
      <dgm:spPr/>
      <dgm:t>
        <a:bodyPr/>
        <a:lstStyle/>
        <a:p>
          <a:endParaRPr lang="en-US"/>
        </a:p>
      </dgm:t>
    </dgm:pt>
    <dgm:pt modelId="{0734D562-7051-47BA-98BC-E03F7393A53B}" type="sibTrans" cxnId="{648DA732-F49C-4FBE-A7E6-EB6AD26B414D}">
      <dgm:prSet/>
      <dgm:spPr/>
      <dgm:t>
        <a:bodyPr/>
        <a:lstStyle/>
        <a:p>
          <a:endParaRPr lang="en-US"/>
        </a:p>
      </dgm:t>
    </dgm:pt>
    <dgm:pt modelId="{ECA869FA-DDA2-45DC-92F4-B2EBCA62A3DB}">
      <dgm:prSet custT="1"/>
      <dgm:spPr/>
      <dgm:t>
        <a:bodyPr/>
        <a:lstStyle/>
        <a:p>
          <a:r>
            <a:rPr lang="fr-CA" sz="1800" dirty="0"/>
            <a:t>Plus de </a:t>
          </a:r>
          <a:r>
            <a:rPr lang="fr-CA" sz="1800" b="1" i="1" dirty="0">
              <a:solidFill>
                <a:schemeClr val="tx2"/>
              </a:solidFill>
            </a:rPr>
            <a:t>10</a:t>
          </a:r>
          <a:r>
            <a:rPr lang="fr-CA" sz="1800" dirty="0"/>
            <a:t> grands </a:t>
          </a:r>
          <a:r>
            <a:rPr lang="fr-CA" sz="1800" b="1" i="1" dirty="0">
              <a:solidFill>
                <a:schemeClr val="tx2"/>
              </a:solidFill>
            </a:rPr>
            <a:t>marchés</a:t>
          </a:r>
          <a:r>
            <a:rPr lang="fr-CA" sz="1800" dirty="0"/>
            <a:t> pour les </a:t>
          </a:r>
          <a:r>
            <a:rPr lang="fr-CA" sz="1800" b="1" i="1" dirty="0">
              <a:solidFill>
                <a:schemeClr val="tx2"/>
              </a:solidFill>
            </a:rPr>
            <a:t>réseaux régionaux</a:t>
          </a:r>
          <a:endParaRPr lang="en-US" sz="1800" b="1" i="1" dirty="0">
            <a:solidFill>
              <a:schemeClr val="tx2"/>
            </a:solidFill>
          </a:endParaRPr>
        </a:p>
      </dgm:t>
    </dgm:pt>
    <dgm:pt modelId="{21407588-BD6F-402A-915D-71529BFF7F5E}" type="parTrans" cxnId="{1F9E6374-FCF7-44B9-82F0-296C0A369BC6}">
      <dgm:prSet/>
      <dgm:spPr/>
      <dgm:t>
        <a:bodyPr/>
        <a:lstStyle/>
        <a:p>
          <a:endParaRPr lang="en-US"/>
        </a:p>
      </dgm:t>
    </dgm:pt>
    <dgm:pt modelId="{A3369390-8D79-4175-B966-C5E4B0851F32}" type="sibTrans" cxnId="{1F9E6374-FCF7-44B9-82F0-296C0A369BC6}">
      <dgm:prSet/>
      <dgm:spPr/>
      <dgm:t>
        <a:bodyPr/>
        <a:lstStyle/>
        <a:p>
          <a:endParaRPr lang="en-US"/>
        </a:p>
      </dgm:t>
    </dgm:pt>
    <dgm:pt modelId="{9FCCFA3E-DFD1-4C5C-8C22-E101E11ED046}" type="pres">
      <dgm:prSet presAssocID="{7C7E15D6-298D-4E40-8B4E-AE8883CA399F}" presName="diagram" presStyleCnt="0">
        <dgm:presLayoutVars>
          <dgm:dir/>
          <dgm:animLvl val="lvl"/>
          <dgm:resizeHandles val="exact"/>
        </dgm:presLayoutVars>
      </dgm:prSet>
      <dgm:spPr/>
    </dgm:pt>
    <dgm:pt modelId="{CF149A79-D4E6-4140-A8AC-E15CBCD1F606}" type="pres">
      <dgm:prSet presAssocID="{CC8F2A71-D69E-4739-924A-1CEE95DDB705}" presName="compNode" presStyleCnt="0"/>
      <dgm:spPr/>
    </dgm:pt>
    <dgm:pt modelId="{C13D69A7-1223-47EE-BFFE-B45701FBF9E4}" type="pres">
      <dgm:prSet presAssocID="{CC8F2A71-D69E-4739-924A-1CEE95DDB705}" presName="childRect" presStyleLbl="bgAcc1" presStyleIdx="0" presStyleCnt="1">
        <dgm:presLayoutVars>
          <dgm:bulletEnabled val="1"/>
        </dgm:presLayoutVars>
      </dgm:prSet>
      <dgm:spPr/>
    </dgm:pt>
    <dgm:pt modelId="{3B0B8ACF-6724-4EDF-B78B-8CDA11FD7D84}" type="pres">
      <dgm:prSet presAssocID="{CC8F2A71-D69E-4739-924A-1CEE95DDB705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AD9F61B0-E10F-4D1C-AB9F-42B91333AB6E}" type="pres">
      <dgm:prSet presAssocID="{CC8F2A71-D69E-4739-924A-1CEE95DDB705}" presName="parentRect" presStyleLbl="alignNode1" presStyleIdx="0" presStyleCnt="1"/>
      <dgm:spPr/>
    </dgm:pt>
    <dgm:pt modelId="{BCBDC3C9-BF27-44B5-8FA5-DED7D47A3B67}" type="pres">
      <dgm:prSet presAssocID="{CC8F2A71-D69E-4739-924A-1CEE95DDB705}" presName="adorn" presStyleLbl="fgAccFollowNode1" presStyleIdx="0" presStyleCnt="1"/>
      <dgm:spPr>
        <a:blipFill>
          <a:blip xmlns:r="http://schemas.openxmlformats.org/officeDocument/2006/relationships" r:embed="rId1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a:blipFill>
      </dgm:spPr>
    </dgm:pt>
  </dgm:ptLst>
  <dgm:cxnLst>
    <dgm:cxn modelId="{D9E5691F-3D6B-41D3-87CF-354314A4E5FB}" type="presOf" srcId="{CC8F2A71-D69E-4739-924A-1CEE95DDB705}" destId="{AD9F61B0-E10F-4D1C-AB9F-42B91333AB6E}" srcOrd="1" destOrd="0" presId="urn:microsoft.com/office/officeart/2005/8/layout/bList2"/>
    <dgm:cxn modelId="{5F396326-5439-4433-8654-E31DA8636BFB}" type="presOf" srcId="{D8154EAE-3633-4C91-9FC5-8FE7EA43EE6B}" destId="{C13D69A7-1223-47EE-BFFE-B45701FBF9E4}" srcOrd="0" destOrd="0" presId="urn:microsoft.com/office/officeart/2005/8/layout/bList2"/>
    <dgm:cxn modelId="{648DA732-F49C-4FBE-A7E6-EB6AD26B414D}" srcId="{CC8F2A71-D69E-4739-924A-1CEE95DDB705}" destId="{D8154EAE-3633-4C91-9FC5-8FE7EA43EE6B}" srcOrd="0" destOrd="0" parTransId="{F69E5742-660A-4F41-8B74-7FE208D4F81B}" sibTransId="{0734D562-7051-47BA-98BC-E03F7393A53B}"/>
    <dgm:cxn modelId="{71557261-C101-4924-AEFC-824ED64565DF}" srcId="{7C7E15D6-298D-4E40-8B4E-AE8883CA399F}" destId="{CC8F2A71-D69E-4739-924A-1CEE95DDB705}" srcOrd="0" destOrd="0" parTransId="{53ECC48E-7080-4955-ACC5-41CBDF0D2030}" sibTransId="{C82D17C8-D0D3-4D26-84FF-7BA9A83BA305}"/>
    <dgm:cxn modelId="{5717656C-9094-41A4-82DF-EF82E6141B13}" type="presOf" srcId="{CC8F2A71-D69E-4739-924A-1CEE95DDB705}" destId="{3B0B8ACF-6724-4EDF-B78B-8CDA11FD7D84}" srcOrd="0" destOrd="0" presId="urn:microsoft.com/office/officeart/2005/8/layout/bList2"/>
    <dgm:cxn modelId="{1F9E6374-FCF7-44B9-82F0-296C0A369BC6}" srcId="{CC8F2A71-D69E-4739-924A-1CEE95DDB705}" destId="{ECA869FA-DDA2-45DC-92F4-B2EBCA62A3DB}" srcOrd="1" destOrd="0" parTransId="{21407588-BD6F-402A-915D-71529BFF7F5E}" sibTransId="{A3369390-8D79-4175-B966-C5E4B0851F32}"/>
    <dgm:cxn modelId="{CA8FD59C-B58B-4B68-B6E5-C1793F9FDE7B}" type="presOf" srcId="{ECA869FA-DDA2-45DC-92F4-B2EBCA62A3DB}" destId="{C13D69A7-1223-47EE-BFFE-B45701FBF9E4}" srcOrd="0" destOrd="1" presId="urn:microsoft.com/office/officeart/2005/8/layout/bList2"/>
    <dgm:cxn modelId="{0D0BC8F0-9F20-460B-8425-89A2FDF8B854}" type="presOf" srcId="{7C7E15D6-298D-4E40-8B4E-AE8883CA399F}" destId="{9FCCFA3E-DFD1-4C5C-8C22-E101E11ED046}" srcOrd="0" destOrd="0" presId="urn:microsoft.com/office/officeart/2005/8/layout/bList2"/>
    <dgm:cxn modelId="{43DD75FE-8A1C-4658-934B-AF2A81645146}" type="presParOf" srcId="{9FCCFA3E-DFD1-4C5C-8C22-E101E11ED046}" destId="{CF149A79-D4E6-4140-A8AC-E15CBCD1F606}" srcOrd="0" destOrd="0" presId="urn:microsoft.com/office/officeart/2005/8/layout/bList2"/>
    <dgm:cxn modelId="{03D3E5F8-6734-4E6F-A7B3-0AFA79565194}" type="presParOf" srcId="{CF149A79-D4E6-4140-A8AC-E15CBCD1F606}" destId="{C13D69A7-1223-47EE-BFFE-B45701FBF9E4}" srcOrd="0" destOrd="0" presId="urn:microsoft.com/office/officeart/2005/8/layout/bList2"/>
    <dgm:cxn modelId="{F20CA1FC-1794-4BE7-97F1-69646C328D81}" type="presParOf" srcId="{CF149A79-D4E6-4140-A8AC-E15CBCD1F606}" destId="{3B0B8ACF-6724-4EDF-B78B-8CDA11FD7D84}" srcOrd="1" destOrd="0" presId="urn:microsoft.com/office/officeart/2005/8/layout/bList2"/>
    <dgm:cxn modelId="{6E44E355-A633-4240-83D7-7A320DBF638A}" type="presParOf" srcId="{CF149A79-D4E6-4140-A8AC-E15CBCD1F606}" destId="{AD9F61B0-E10F-4D1C-AB9F-42B91333AB6E}" srcOrd="2" destOrd="0" presId="urn:microsoft.com/office/officeart/2005/8/layout/bList2"/>
    <dgm:cxn modelId="{A225FF34-9E86-460D-9414-DA3801B54DF0}" type="presParOf" srcId="{CF149A79-D4E6-4140-A8AC-E15CBCD1F606}" destId="{BCBDC3C9-BF27-44B5-8FA5-DED7D47A3B67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2D4A1E-E6A0-4F71-8C01-EEDAC793D3F3}" type="doc">
      <dgm:prSet loTypeId="urn:microsoft.com/office/officeart/2011/layout/InterconnectedBlock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86A5661-9AD5-4FE6-8268-E50E2EF1F040}">
      <dgm:prSet phldrT="[Text]" phldr="0" custT="1"/>
      <dgm:spPr/>
      <dgm:t>
        <a:bodyPr anchor="ctr"/>
        <a:lstStyle/>
        <a:p>
          <a:pPr algn="ctr"/>
          <a:r>
            <a:rPr lang="fr-CA" sz="2800" dirty="0"/>
            <a:t>2</a:t>
          </a:r>
          <a:endParaRPr lang="en-US" sz="2800" dirty="0"/>
        </a:p>
      </dgm:t>
    </dgm:pt>
    <dgm:pt modelId="{FAA99502-0125-4527-906B-6275CBB42C16}" type="parTrans" cxnId="{4A5E8F89-AA7B-4365-85A7-4549AEFD1AE0}">
      <dgm:prSet/>
      <dgm:spPr/>
      <dgm:t>
        <a:bodyPr/>
        <a:lstStyle/>
        <a:p>
          <a:endParaRPr lang="en-US"/>
        </a:p>
      </dgm:t>
    </dgm:pt>
    <dgm:pt modelId="{ED9E51E8-A1F7-4391-A812-5F2ECFBCB94E}" type="sibTrans" cxnId="{4A5E8F89-AA7B-4365-85A7-4549AEFD1AE0}">
      <dgm:prSet/>
      <dgm:spPr/>
      <dgm:t>
        <a:bodyPr/>
        <a:lstStyle/>
        <a:p>
          <a:endParaRPr lang="en-US"/>
        </a:p>
      </dgm:t>
    </dgm:pt>
    <dgm:pt modelId="{5B8D01E9-96D9-41C9-B5A8-A5338B057C30}">
      <dgm:prSet phldrT="[Text]" phldr="0" custT="1"/>
      <dgm:spPr/>
      <dgm:t>
        <a:bodyPr/>
        <a:lstStyle/>
        <a:p>
          <a:r>
            <a:rPr lang="fr-CA" sz="1400" dirty="0"/>
            <a:t>Opérateur privé</a:t>
          </a:r>
          <a:endParaRPr lang="en-US" sz="1400" dirty="0"/>
        </a:p>
      </dgm:t>
    </dgm:pt>
    <dgm:pt modelId="{BC37C003-B2DC-4C45-A49D-4DC18F384B58}" type="parTrans" cxnId="{0506398F-2CCB-4C78-AA80-E9D51F257491}">
      <dgm:prSet/>
      <dgm:spPr/>
      <dgm:t>
        <a:bodyPr/>
        <a:lstStyle/>
        <a:p>
          <a:endParaRPr lang="en-US"/>
        </a:p>
      </dgm:t>
    </dgm:pt>
    <dgm:pt modelId="{51AC1DC9-BD9F-4858-810A-2D163A301C8C}" type="sibTrans" cxnId="{0506398F-2CCB-4C78-AA80-E9D51F257491}">
      <dgm:prSet/>
      <dgm:spPr/>
      <dgm:t>
        <a:bodyPr/>
        <a:lstStyle/>
        <a:p>
          <a:endParaRPr lang="en-US"/>
        </a:p>
      </dgm:t>
    </dgm:pt>
    <dgm:pt modelId="{E21C8CF4-BF42-4C5F-9D18-6928FB7DC3D7}">
      <dgm:prSet phldrT="[Text]" phldr="0" custT="1"/>
      <dgm:spPr/>
      <dgm:t>
        <a:bodyPr anchor="ctr"/>
        <a:lstStyle/>
        <a:p>
          <a:pPr algn="ctr"/>
          <a:r>
            <a:rPr lang="fr-CA" sz="2400" dirty="0"/>
            <a:t>5 </a:t>
          </a:r>
          <a:endParaRPr lang="en-US" sz="2400" dirty="0"/>
        </a:p>
      </dgm:t>
    </dgm:pt>
    <dgm:pt modelId="{34E00299-EEE4-44DA-8B11-DBA9B0C23131}" type="parTrans" cxnId="{28FBDD32-1B72-4AD9-844B-131335B05B7C}">
      <dgm:prSet/>
      <dgm:spPr/>
      <dgm:t>
        <a:bodyPr/>
        <a:lstStyle/>
        <a:p>
          <a:endParaRPr lang="en-US"/>
        </a:p>
      </dgm:t>
    </dgm:pt>
    <dgm:pt modelId="{2BACF0DC-C8C0-4C2D-A39B-CFBAC0069141}" type="sibTrans" cxnId="{28FBDD32-1B72-4AD9-844B-131335B05B7C}">
      <dgm:prSet/>
      <dgm:spPr/>
      <dgm:t>
        <a:bodyPr/>
        <a:lstStyle/>
        <a:p>
          <a:endParaRPr lang="en-US"/>
        </a:p>
      </dgm:t>
    </dgm:pt>
    <dgm:pt modelId="{D807F311-9DE8-42BD-BD23-9E7EDB4CB43F}">
      <dgm:prSet phldrT="[Text]" phldr="0" custT="1"/>
      <dgm:spPr/>
      <dgm:t>
        <a:bodyPr/>
        <a:lstStyle/>
        <a:p>
          <a:r>
            <a:rPr lang="fr-CA" sz="1400" dirty="0"/>
            <a:t>Opérateur Public</a:t>
          </a:r>
          <a:endParaRPr lang="en-US" sz="1400" dirty="0"/>
        </a:p>
      </dgm:t>
    </dgm:pt>
    <dgm:pt modelId="{20D63F3B-9E48-4F4A-8347-A6334A750D8E}" type="parTrans" cxnId="{936E9685-96E1-4178-9943-26308AE89EE5}">
      <dgm:prSet/>
      <dgm:spPr/>
      <dgm:t>
        <a:bodyPr/>
        <a:lstStyle/>
        <a:p>
          <a:endParaRPr lang="en-US"/>
        </a:p>
      </dgm:t>
    </dgm:pt>
    <dgm:pt modelId="{C32E93D8-7EBD-4A4F-9846-C6D4597A05CF}" type="sibTrans" cxnId="{936E9685-96E1-4178-9943-26308AE89EE5}">
      <dgm:prSet/>
      <dgm:spPr/>
      <dgm:t>
        <a:bodyPr/>
        <a:lstStyle/>
        <a:p>
          <a:endParaRPr lang="en-US"/>
        </a:p>
      </dgm:t>
    </dgm:pt>
    <dgm:pt modelId="{B172EA6C-3C8E-4FE0-8480-CBD1556A3521}">
      <dgm:prSet phldrT="[Text]" phldr="0" custT="1"/>
      <dgm:spPr/>
      <dgm:t>
        <a:bodyPr anchor="ctr"/>
        <a:lstStyle/>
        <a:p>
          <a:pPr algn="ctr"/>
          <a:r>
            <a:rPr lang="fr-CA" sz="2800" dirty="0"/>
            <a:t>1</a:t>
          </a:r>
          <a:endParaRPr lang="en-US" sz="1500" dirty="0"/>
        </a:p>
      </dgm:t>
    </dgm:pt>
    <dgm:pt modelId="{C57157B0-C6C0-4172-AA86-AFFEB526559F}" type="parTrans" cxnId="{D33E9480-7933-47AB-85D7-B3E15D060A25}">
      <dgm:prSet/>
      <dgm:spPr/>
      <dgm:t>
        <a:bodyPr/>
        <a:lstStyle/>
        <a:p>
          <a:endParaRPr lang="en-US"/>
        </a:p>
      </dgm:t>
    </dgm:pt>
    <dgm:pt modelId="{298211C5-4CB1-4FF3-B306-5224068FB33B}" type="sibTrans" cxnId="{D33E9480-7933-47AB-85D7-B3E15D060A25}">
      <dgm:prSet/>
      <dgm:spPr/>
      <dgm:t>
        <a:bodyPr/>
        <a:lstStyle/>
        <a:p>
          <a:endParaRPr lang="en-US"/>
        </a:p>
      </dgm:t>
    </dgm:pt>
    <dgm:pt modelId="{CDCB7868-9AFB-433E-BC51-4998C58EABDA}">
      <dgm:prSet phldrT="[Text]" phldr="0" custT="1"/>
      <dgm:spPr/>
      <dgm:t>
        <a:bodyPr/>
        <a:lstStyle/>
        <a:p>
          <a:r>
            <a:rPr lang="fr-CA" sz="1400" dirty="0"/>
            <a:t>IPP</a:t>
          </a:r>
          <a:endParaRPr lang="en-US" sz="1400" dirty="0"/>
        </a:p>
      </dgm:t>
    </dgm:pt>
    <dgm:pt modelId="{7E9621AB-07B3-4FDC-BEC3-D68C580E7572}" type="sibTrans" cxnId="{0F83D666-822D-4CF6-9BC3-BA17B80E941E}">
      <dgm:prSet/>
      <dgm:spPr/>
      <dgm:t>
        <a:bodyPr/>
        <a:lstStyle/>
        <a:p>
          <a:endParaRPr lang="en-US"/>
        </a:p>
      </dgm:t>
    </dgm:pt>
    <dgm:pt modelId="{D15E8285-FBC9-486E-AD65-D6208B84891D}" type="parTrans" cxnId="{0F83D666-822D-4CF6-9BC3-BA17B80E941E}">
      <dgm:prSet/>
      <dgm:spPr/>
      <dgm:t>
        <a:bodyPr/>
        <a:lstStyle/>
        <a:p>
          <a:endParaRPr lang="en-US"/>
        </a:p>
      </dgm:t>
    </dgm:pt>
    <dgm:pt modelId="{05299A08-2CFB-4CD3-B128-C4CEC517A88A}" type="pres">
      <dgm:prSet presAssocID="{1D2D4A1E-E6A0-4F71-8C01-EEDAC793D3F3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</dgm:pt>
    <dgm:pt modelId="{BD8B9826-2942-4F10-BC4E-AB1247B64D88}" type="pres">
      <dgm:prSet presAssocID="{D807F311-9DE8-42BD-BD23-9E7EDB4CB43F}" presName="ChildAccent3" presStyleCnt="0"/>
      <dgm:spPr/>
    </dgm:pt>
    <dgm:pt modelId="{617206D8-58F2-4F8D-8F11-B355B060FB0A}" type="pres">
      <dgm:prSet presAssocID="{D807F311-9DE8-42BD-BD23-9E7EDB4CB43F}" presName="ChildAccent" presStyleLbl="alignImgPlace1" presStyleIdx="0" presStyleCnt="3"/>
      <dgm:spPr/>
    </dgm:pt>
    <dgm:pt modelId="{4B856FEC-5515-47D6-ADA6-DB03AD796271}" type="pres">
      <dgm:prSet presAssocID="{D807F311-9DE8-42BD-BD23-9E7EDB4CB43F}" presName="Child3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6549024-C355-4AC8-BB56-FA7BAE6C0979}" type="pres">
      <dgm:prSet presAssocID="{D807F311-9DE8-42BD-BD23-9E7EDB4CB43F}" presName="Parent3" presStyleLbl="node1" presStyleIdx="0" presStyleCnt="3">
        <dgm:presLayoutVars>
          <dgm:chMax val="2"/>
          <dgm:chPref val="1"/>
          <dgm:bulletEnabled val="1"/>
        </dgm:presLayoutVars>
      </dgm:prSet>
      <dgm:spPr/>
    </dgm:pt>
    <dgm:pt modelId="{70ED8E0B-CA9C-43DF-94D6-08366A8BA56C}" type="pres">
      <dgm:prSet presAssocID="{5B8D01E9-96D9-41C9-B5A8-A5338B057C30}" presName="ChildAccent2" presStyleCnt="0"/>
      <dgm:spPr/>
    </dgm:pt>
    <dgm:pt modelId="{0DBC1630-706E-40EC-93EB-3C53A66AA632}" type="pres">
      <dgm:prSet presAssocID="{5B8D01E9-96D9-41C9-B5A8-A5338B057C30}" presName="ChildAccent" presStyleLbl="alignImgPlace1" presStyleIdx="1" presStyleCnt="3"/>
      <dgm:spPr/>
    </dgm:pt>
    <dgm:pt modelId="{D98AAF59-691C-48B9-BAF9-83584625FC0C}" type="pres">
      <dgm:prSet presAssocID="{5B8D01E9-96D9-41C9-B5A8-A5338B057C30}" presName="Child2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B8927A2-4AAB-49E0-B1E6-236275930370}" type="pres">
      <dgm:prSet presAssocID="{5B8D01E9-96D9-41C9-B5A8-A5338B057C30}" presName="Parent2" presStyleLbl="node1" presStyleIdx="1" presStyleCnt="3">
        <dgm:presLayoutVars>
          <dgm:chMax val="2"/>
          <dgm:chPref val="1"/>
          <dgm:bulletEnabled val="1"/>
        </dgm:presLayoutVars>
      </dgm:prSet>
      <dgm:spPr/>
    </dgm:pt>
    <dgm:pt modelId="{5CD81EE1-1216-453A-8B0E-187B87D35E6D}" type="pres">
      <dgm:prSet presAssocID="{CDCB7868-9AFB-433E-BC51-4998C58EABDA}" presName="ChildAccent1" presStyleCnt="0"/>
      <dgm:spPr/>
    </dgm:pt>
    <dgm:pt modelId="{A4776BDF-DA0F-4C14-85C9-DFF1330AE380}" type="pres">
      <dgm:prSet presAssocID="{CDCB7868-9AFB-433E-BC51-4998C58EABDA}" presName="ChildAccent" presStyleLbl="alignImgPlace1" presStyleIdx="2" presStyleCnt="3"/>
      <dgm:spPr/>
    </dgm:pt>
    <dgm:pt modelId="{B364C15E-A1FE-42F1-8118-0A9C3FBC01D7}" type="pres">
      <dgm:prSet presAssocID="{CDCB7868-9AFB-433E-BC51-4998C58EABDA}" presName="Child1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FB913D10-91EA-4BB7-8B44-B8316B77F195}" type="pres">
      <dgm:prSet presAssocID="{CDCB7868-9AFB-433E-BC51-4998C58EABDA}" presName="Parent1" presStyleLbl="node1" presStyleIdx="2" presStyleCnt="3">
        <dgm:presLayoutVars>
          <dgm:chMax val="2"/>
          <dgm:chPref val="1"/>
          <dgm:bulletEnabled val="1"/>
        </dgm:presLayoutVars>
      </dgm:prSet>
      <dgm:spPr/>
    </dgm:pt>
  </dgm:ptLst>
  <dgm:cxnLst>
    <dgm:cxn modelId="{C056730A-222C-4A68-9743-E293055C69B1}" type="presOf" srcId="{B86A5661-9AD5-4FE6-8268-E50E2EF1F040}" destId="{A4776BDF-DA0F-4C14-85C9-DFF1330AE380}" srcOrd="0" destOrd="0" presId="urn:microsoft.com/office/officeart/2011/layout/InterconnectedBlockProcess"/>
    <dgm:cxn modelId="{3433C329-F7AC-4852-A090-7712B910B0D1}" type="presOf" srcId="{B86A5661-9AD5-4FE6-8268-E50E2EF1F040}" destId="{B364C15E-A1FE-42F1-8118-0A9C3FBC01D7}" srcOrd="1" destOrd="0" presId="urn:microsoft.com/office/officeart/2011/layout/InterconnectedBlockProcess"/>
    <dgm:cxn modelId="{02278C32-4ECF-4046-A11C-60B0DBF7C815}" type="presOf" srcId="{5B8D01E9-96D9-41C9-B5A8-A5338B057C30}" destId="{2B8927A2-4AAB-49E0-B1E6-236275930370}" srcOrd="0" destOrd="0" presId="urn:microsoft.com/office/officeart/2011/layout/InterconnectedBlockProcess"/>
    <dgm:cxn modelId="{28FBDD32-1B72-4AD9-844B-131335B05B7C}" srcId="{5B8D01E9-96D9-41C9-B5A8-A5338B057C30}" destId="{E21C8CF4-BF42-4C5F-9D18-6928FB7DC3D7}" srcOrd="0" destOrd="0" parTransId="{34E00299-EEE4-44DA-8B11-DBA9B0C23131}" sibTransId="{2BACF0DC-C8C0-4C2D-A39B-CFBAC0069141}"/>
    <dgm:cxn modelId="{1582465E-1BB8-4249-B1CB-54CF18DCE63D}" type="presOf" srcId="{CDCB7868-9AFB-433E-BC51-4998C58EABDA}" destId="{FB913D10-91EA-4BB7-8B44-B8316B77F195}" srcOrd="0" destOrd="0" presId="urn:microsoft.com/office/officeart/2011/layout/InterconnectedBlockProcess"/>
    <dgm:cxn modelId="{0F83D666-822D-4CF6-9BC3-BA17B80E941E}" srcId="{1D2D4A1E-E6A0-4F71-8C01-EEDAC793D3F3}" destId="{CDCB7868-9AFB-433E-BC51-4998C58EABDA}" srcOrd="0" destOrd="0" parTransId="{D15E8285-FBC9-486E-AD65-D6208B84891D}" sibTransId="{7E9621AB-07B3-4FDC-BEC3-D68C580E7572}"/>
    <dgm:cxn modelId="{B120B455-AFDD-42F9-9D48-B7F3557E3983}" type="presOf" srcId="{E21C8CF4-BF42-4C5F-9D18-6928FB7DC3D7}" destId="{0DBC1630-706E-40EC-93EB-3C53A66AA632}" srcOrd="0" destOrd="0" presId="urn:microsoft.com/office/officeart/2011/layout/InterconnectedBlockProcess"/>
    <dgm:cxn modelId="{F603CB75-6F5A-4E91-B888-B864F94B3F51}" type="presOf" srcId="{1D2D4A1E-E6A0-4F71-8C01-EEDAC793D3F3}" destId="{05299A08-2CFB-4CD3-B128-C4CEC517A88A}" srcOrd="0" destOrd="0" presId="urn:microsoft.com/office/officeart/2011/layout/InterconnectedBlockProcess"/>
    <dgm:cxn modelId="{679F6258-961E-4CF9-BC1C-46EE4106D6FA}" type="presOf" srcId="{E21C8CF4-BF42-4C5F-9D18-6928FB7DC3D7}" destId="{D98AAF59-691C-48B9-BAF9-83584625FC0C}" srcOrd="1" destOrd="0" presId="urn:microsoft.com/office/officeart/2011/layout/InterconnectedBlockProcess"/>
    <dgm:cxn modelId="{D33E9480-7933-47AB-85D7-B3E15D060A25}" srcId="{D807F311-9DE8-42BD-BD23-9E7EDB4CB43F}" destId="{B172EA6C-3C8E-4FE0-8480-CBD1556A3521}" srcOrd="0" destOrd="0" parTransId="{C57157B0-C6C0-4172-AA86-AFFEB526559F}" sibTransId="{298211C5-4CB1-4FF3-B306-5224068FB33B}"/>
    <dgm:cxn modelId="{936E9685-96E1-4178-9943-26308AE89EE5}" srcId="{1D2D4A1E-E6A0-4F71-8C01-EEDAC793D3F3}" destId="{D807F311-9DE8-42BD-BD23-9E7EDB4CB43F}" srcOrd="2" destOrd="0" parTransId="{20D63F3B-9E48-4F4A-8347-A6334A750D8E}" sibTransId="{C32E93D8-7EBD-4A4F-9846-C6D4597A05CF}"/>
    <dgm:cxn modelId="{4A5E8F89-AA7B-4365-85A7-4549AEFD1AE0}" srcId="{CDCB7868-9AFB-433E-BC51-4998C58EABDA}" destId="{B86A5661-9AD5-4FE6-8268-E50E2EF1F040}" srcOrd="0" destOrd="0" parTransId="{FAA99502-0125-4527-906B-6275CBB42C16}" sibTransId="{ED9E51E8-A1F7-4391-A812-5F2ECFBCB94E}"/>
    <dgm:cxn modelId="{0506398F-2CCB-4C78-AA80-E9D51F257491}" srcId="{1D2D4A1E-E6A0-4F71-8C01-EEDAC793D3F3}" destId="{5B8D01E9-96D9-41C9-B5A8-A5338B057C30}" srcOrd="1" destOrd="0" parTransId="{BC37C003-B2DC-4C45-A49D-4DC18F384B58}" sibTransId="{51AC1DC9-BD9F-4858-810A-2D163A301C8C}"/>
    <dgm:cxn modelId="{6E5D93B5-70D7-4494-A5D0-43E8BBCA4808}" type="presOf" srcId="{B172EA6C-3C8E-4FE0-8480-CBD1556A3521}" destId="{617206D8-58F2-4F8D-8F11-B355B060FB0A}" srcOrd="0" destOrd="0" presId="urn:microsoft.com/office/officeart/2011/layout/InterconnectedBlockProcess"/>
    <dgm:cxn modelId="{82DDB2CF-B861-4F6D-AA4D-F657D4735BFD}" type="presOf" srcId="{D807F311-9DE8-42BD-BD23-9E7EDB4CB43F}" destId="{66549024-C355-4AC8-BB56-FA7BAE6C0979}" srcOrd="0" destOrd="0" presId="urn:microsoft.com/office/officeart/2011/layout/InterconnectedBlockProcess"/>
    <dgm:cxn modelId="{1C6EC6ED-6703-429E-8F74-11817B53CDAB}" type="presOf" srcId="{B172EA6C-3C8E-4FE0-8480-CBD1556A3521}" destId="{4B856FEC-5515-47D6-ADA6-DB03AD796271}" srcOrd="1" destOrd="0" presId="urn:microsoft.com/office/officeart/2011/layout/InterconnectedBlockProcess"/>
    <dgm:cxn modelId="{DF8A37D2-840C-477E-A055-BD406075C30B}" type="presParOf" srcId="{05299A08-2CFB-4CD3-B128-C4CEC517A88A}" destId="{BD8B9826-2942-4F10-BC4E-AB1247B64D88}" srcOrd="0" destOrd="0" presId="urn:microsoft.com/office/officeart/2011/layout/InterconnectedBlockProcess"/>
    <dgm:cxn modelId="{FEDED2F0-3476-4385-AABA-1B34D4807227}" type="presParOf" srcId="{BD8B9826-2942-4F10-BC4E-AB1247B64D88}" destId="{617206D8-58F2-4F8D-8F11-B355B060FB0A}" srcOrd="0" destOrd="0" presId="urn:microsoft.com/office/officeart/2011/layout/InterconnectedBlockProcess"/>
    <dgm:cxn modelId="{CA9E33C5-8F6A-4A2E-81E4-1A4B2BE44846}" type="presParOf" srcId="{05299A08-2CFB-4CD3-B128-C4CEC517A88A}" destId="{4B856FEC-5515-47D6-ADA6-DB03AD796271}" srcOrd="1" destOrd="0" presId="urn:microsoft.com/office/officeart/2011/layout/InterconnectedBlockProcess"/>
    <dgm:cxn modelId="{22A0AE56-EFDC-42FA-8AF7-0C20D2222B5F}" type="presParOf" srcId="{05299A08-2CFB-4CD3-B128-C4CEC517A88A}" destId="{66549024-C355-4AC8-BB56-FA7BAE6C0979}" srcOrd="2" destOrd="0" presId="urn:microsoft.com/office/officeart/2011/layout/InterconnectedBlockProcess"/>
    <dgm:cxn modelId="{E299B690-C75E-4C47-980D-37BD70744BCF}" type="presParOf" srcId="{05299A08-2CFB-4CD3-B128-C4CEC517A88A}" destId="{70ED8E0B-CA9C-43DF-94D6-08366A8BA56C}" srcOrd="3" destOrd="0" presId="urn:microsoft.com/office/officeart/2011/layout/InterconnectedBlockProcess"/>
    <dgm:cxn modelId="{66613EFF-92FC-4AA3-AB34-EE0D1C6497D1}" type="presParOf" srcId="{70ED8E0B-CA9C-43DF-94D6-08366A8BA56C}" destId="{0DBC1630-706E-40EC-93EB-3C53A66AA632}" srcOrd="0" destOrd="0" presId="urn:microsoft.com/office/officeart/2011/layout/InterconnectedBlockProcess"/>
    <dgm:cxn modelId="{91D74FBE-7929-40F3-8997-6B947421DC23}" type="presParOf" srcId="{05299A08-2CFB-4CD3-B128-C4CEC517A88A}" destId="{D98AAF59-691C-48B9-BAF9-83584625FC0C}" srcOrd="4" destOrd="0" presId="urn:microsoft.com/office/officeart/2011/layout/InterconnectedBlockProcess"/>
    <dgm:cxn modelId="{2842E46E-2F15-4BAB-A708-7D98C2E3AC15}" type="presParOf" srcId="{05299A08-2CFB-4CD3-B128-C4CEC517A88A}" destId="{2B8927A2-4AAB-49E0-B1E6-236275930370}" srcOrd="5" destOrd="0" presId="urn:microsoft.com/office/officeart/2011/layout/InterconnectedBlockProcess"/>
    <dgm:cxn modelId="{07EC625E-0A57-4A5A-8E59-3E4BC80D48A5}" type="presParOf" srcId="{05299A08-2CFB-4CD3-B128-C4CEC517A88A}" destId="{5CD81EE1-1216-453A-8B0E-187B87D35E6D}" srcOrd="6" destOrd="0" presId="urn:microsoft.com/office/officeart/2011/layout/InterconnectedBlockProcess"/>
    <dgm:cxn modelId="{BFC7F66C-1B9B-46ED-A734-357154979DA6}" type="presParOf" srcId="{5CD81EE1-1216-453A-8B0E-187B87D35E6D}" destId="{A4776BDF-DA0F-4C14-85C9-DFF1330AE380}" srcOrd="0" destOrd="0" presId="urn:microsoft.com/office/officeart/2011/layout/InterconnectedBlockProcess"/>
    <dgm:cxn modelId="{28981F9D-85C7-4923-9115-DD292B61355C}" type="presParOf" srcId="{05299A08-2CFB-4CD3-B128-C4CEC517A88A}" destId="{B364C15E-A1FE-42F1-8118-0A9C3FBC01D7}" srcOrd="7" destOrd="0" presId="urn:microsoft.com/office/officeart/2011/layout/InterconnectedBlockProcess"/>
    <dgm:cxn modelId="{31F7AFDA-93E6-4BDE-A357-D7CBB91508FA}" type="presParOf" srcId="{05299A08-2CFB-4CD3-B128-C4CEC517A88A}" destId="{FB913D10-91EA-4BB7-8B44-B8316B77F195}" srcOrd="8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3D69A7-1223-47EE-BFFE-B45701FBF9E4}">
      <dsp:nvSpPr>
        <dsp:cNvPr id="0" name=""/>
        <dsp:cNvSpPr/>
      </dsp:nvSpPr>
      <dsp:spPr>
        <a:xfrm>
          <a:off x="411034" y="1218"/>
          <a:ext cx="2401948" cy="1793003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A" sz="1800" kern="1200" dirty="0"/>
            <a:t>Plus de </a:t>
          </a:r>
          <a:r>
            <a:rPr lang="fr-CA" sz="1800" b="1" i="1" kern="1200" dirty="0">
              <a:solidFill>
                <a:schemeClr val="tx2"/>
              </a:solidFill>
            </a:rPr>
            <a:t>14</a:t>
          </a:r>
          <a:r>
            <a:rPr lang="fr-CA" sz="1800" kern="1200" dirty="0"/>
            <a:t> nouveaux </a:t>
          </a:r>
          <a:r>
            <a:rPr lang="fr-CA" sz="1800" b="1" i="1" kern="1200" dirty="0">
              <a:solidFill>
                <a:schemeClr val="tx2"/>
              </a:solidFill>
            </a:rPr>
            <a:t>marchés</a:t>
          </a:r>
          <a:r>
            <a:rPr lang="fr-CA" sz="1800" kern="1200" dirty="0"/>
            <a:t> pour les </a:t>
          </a:r>
          <a:r>
            <a:rPr lang="fr-CA" sz="1800" b="1" i="1" kern="1200" dirty="0">
              <a:solidFill>
                <a:schemeClr val="tx2"/>
              </a:solidFill>
            </a:rPr>
            <a:t>mini-réseaux</a:t>
          </a:r>
          <a:endParaRPr lang="en-US" sz="1800" b="1" i="1" kern="1200" dirty="0">
            <a:solidFill>
              <a:schemeClr val="tx2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A" sz="1800" kern="1200" dirty="0"/>
            <a:t>Plus de </a:t>
          </a:r>
          <a:r>
            <a:rPr lang="fr-CA" sz="1800" b="1" i="1" kern="1200" dirty="0">
              <a:solidFill>
                <a:schemeClr val="tx2"/>
              </a:solidFill>
            </a:rPr>
            <a:t>10</a:t>
          </a:r>
          <a:r>
            <a:rPr lang="fr-CA" sz="1800" kern="1200" dirty="0"/>
            <a:t> grands </a:t>
          </a:r>
          <a:r>
            <a:rPr lang="fr-CA" sz="1800" b="1" i="1" kern="1200" dirty="0">
              <a:solidFill>
                <a:schemeClr val="tx2"/>
              </a:solidFill>
            </a:rPr>
            <a:t>marchés</a:t>
          </a:r>
          <a:r>
            <a:rPr lang="fr-CA" sz="1800" kern="1200" dirty="0"/>
            <a:t> pour les </a:t>
          </a:r>
          <a:r>
            <a:rPr lang="fr-CA" sz="1800" b="1" i="1" kern="1200" dirty="0">
              <a:solidFill>
                <a:schemeClr val="tx2"/>
              </a:solidFill>
            </a:rPr>
            <a:t>réseaux régionaux</a:t>
          </a:r>
          <a:endParaRPr lang="en-US" sz="1800" b="1" i="1" kern="1200" dirty="0">
            <a:solidFill>
              <a:schemeClr val="tx2"/>
            </a:solidFill>
          </a:endParaRPr>
        </a:p>
      </dsp:txBody>
      <dsp:txXfrm>
        <a:off x="453046" y="43230"/>
        <a:ext cx="2317924" cy="1750991"/>
      </dsp:txXfrm>
    </dsp:sp>
    <dsp:sp modelId="{AD9F61B0-E10F-4D1C-AB9F-42B91333AB6E}">
      <dsp:nvSpPr>
        <dsp:cNvPr id="0" name=""/>
        <dsp:cNvSpPr/>
      </dsp:nvSpPr>
      <dsp:spPr>
        <a:xfrm>
          <a:off x="411034" y="1794222"/>
          <a:ext cx="2401948" cy="7709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400" kern="1200" dirty="0"/>
            <a:t>Depuis 2020</a:t>
          </a:r>
          <a:endParaRPr lang="en-US" sz="2400" kern="1200" dirty="0"/>
        </a:p>
      </dsp:txBody>
      <dsp:txXfrm>
        <a:off x="411034" y="1794222"/>
        <a:ext cx="1691512" cy="770991"/>
      </dsp:txXfrm>
    </dsp:sp>
    <dsp:sp modelId="{BCBDC3C9-BF27-44B5-8FA5-DED7D47A3B67}">
      <dsp:nvSpPr>
        <dsp:cNvPr id="0" name=""/>
        <dsp:cNvSpPr/>
      </dsp:nvSpPr>
      <dsp:spPr>
        <a:xfrm>
          <a:off x="2170495" y="1916687"/>
          <a:ext cx="840681" cy="840681"/>
        </a:xfrm>
        <a:prstGeom prst="ellipse">
          <a:avLst/>
        </a:prstGeom>
        <a:blipFill>
          <a:blip xmlns:r="http://schemas.openxmlformats.org/officeDocument/2006/relationships" r:embed="rId1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7206D8-58F2-4F8D-8F11-B355B060FB0A}">
      <dsp:nvSpPr>
        <dsp:cNvPr id="0" name=""/>
        <dsp:cNvSpPr/>
      </dsp:nvSpPr>
      <dsp:spPr>
        <a:xfrm>
          <a:off x="3000895" y="441468"/>
          <a:ext cx="932008" cy="2071160"/>
        </a:xfrm>
        <a:prstGeom prst="wedgeRectCallout">
          <a:avLst>
            <a:gd name="adj1" fmla="val 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800" kern="1200" dirty="0"/>
            <a:t>1</a:t>
          </a:r>
          <a:endParaRPr lang="en-US" sz="1500" kern="1200" dirty="0"/>
        </a:p>
      </dsp:txBody>
      <dsp:txXfrm>
        <a:off x="3119178" y="441468"/>
        <a:ext cx="813724" cy="2071160"/>
      </dsp:txXfrm>
    </dsp:sp>
    <dsp:sp modelId="{66549024-C355-4AC8-BB56-FA7BAE6C0979}">
      <dsp:nvSpPr>
        <dsp:cNvPr id="0" name=""/>
        <dsp:cNvSpPr/>
      </dsp:nvSpPr>
      <dsp:spPr>
        <a:xfrm>
          <a:off x="3000895" y="0"/>
          <a:ext cx="932008" cy="442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400" kern="1200" dirty="0"/>
            <a:t>Opérateur Public</a:t>
          </a:r>
          <a:endParaRPr lang="en-US" sz="1400" kern="1200" dirty="0"/>
        </a:p>
      </dsp:txBody>
      <dsp:txXfrm>
        <a:off x="3000895" y="0"/>
        <a:ext cx="932008" cy="442222"/>
      </dsp:txXfrm>
    </dsp:sp>
    <dsp:sp modelId="{0DBC1630-706E-40EC-93EB-3C53A66AA632}">
      <dsp:nvSpPr>
        <dsp:cNvPr id="0" name=""/>
        <dsp:cNvSpPr/>
      </dsp:nvSpPr>
      <dsp:spPr>
        <a:xfrm>
          <a:off x="2068606" y="441468"/>
          <a:ext cx="932008" cy="1923417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400" kern="1200" dirty="0"/>
            <a:t>5 </a:t>
          </a:r>
          <a:endParaRPr lang="en-US" sz="2400" kern="1200" dirty="0"/>
        </a:p>
      </dsp:txBody>
      <dsp:txXfrm>
        <a:off x="2186890" y="441468"/>
        <a:ext cx="813724" cy="1923417"/>
      </dsp:txXfrm>
    </dsp:sp>
    <dsp:sp modelId="{2B8927A2-4AAB-49E0-B1E6-236275930370}">
      <dsp:nvSpPr>
        <dsp:cNvPr id="0" name=""/>
        <dsp:cNvSpPr/>
      </dsp:nvSpPr>
      <dsp:spPr>
        <a:xfrm>
          <a:off x="2068606" y="71609"/>
          <a:ext cx="932008" cy="3698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400" kern="1200" dirty="0"/>
            <a:t>Opérateur privé</a:t>
          </a:r>
          <a:endParaRPr lang="en-US" sz="1400" kern="1200" dirty="0"/>
        </a:p>
      </dsp:txBody>
      <dsp:txXfrm>
        <a:off x="2068606" y="71609"/>
        <a:ext cx="932008" cy="369858"/>
      </dsp:txXfrm>
    </dsp:sp>
    <dsp:sp modelId="{A4776BDF-DA0F-4C14-85C9-DFF1330AE380}">
      <dsp:nvSpPr>
        <dsp:cNvPr id="0" name=""/>
        <dsp:cNvSpPr/>
      </dsp:nvSpPr>
      <dsp:spPr>
        <a:xfrm>
          <a:off x="1136598" y="441468"/>
          <a:ext cx="932008" cy="1775423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800" kern="1200" dirty="0"/>
            <a:t>2</a:t>
          </a:r>
          <a:endParaRPr lang="en-US" sz="2800" kern="1200" dirty="0"/>
        </a:p>
      </dsp:txBody>
      <dsp:txXfrm>
        <a:off x="1254882" y="441468"/>
        <a:ext cx="813724" cy="1775423"/>
      </dsp:txXfrm>
    </dsp:sp>
    <dsp:sp modelId="{FB913D10-91EA-4BB7-8B44-B8316B77F195}">
      <dsp:nvSpPr>
        <dsp:cNvPr id="0" name=""/>
        <dsp:cNvSpPr/>
      </dsp:nvSpPr>
      <dsp:spPr>
        <a:xfrm>
          <a:off x="1136598" y="145481"/>
          <a:ext cx="932008" cy="2959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400" kern="1200" dirty="0"/>
            <a:t>IPP</a:t>
          </a:r>
          <a:endParaRPr lang="en-US" sz="1400" kern="1200" dirty="0"/>
        </a:p>
      </dsp:txBody>
      <dsp:txXfrm>
        <a:off x="1136598" y="145481"/>
        <a:ext cx="932008" cy="2959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Interconnected Block Process"/>
  <dgm:desc val="Use to show sequential steps in a process. Works best with small amounts of Level 1 text and medium amounts of Level 2 text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5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278BA-8411-4DE9-AA00-99EA2CB1D561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8586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5" y="9428586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45B479-8A8D-4A9E-951D-0AB39F9D30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30345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B626B-B708-4E2F-AE18-2990BA12ED1E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5" y="9428586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AF50B-FF77-42E5-B8F6-F58A73FFF9F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4846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2159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/>
              <a:ea typeface="Calibri"/>
              <a:cs typeface="Arial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60999A-6478-4F7D-B55E-5C7E031B50C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8494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BAF50B-FF77-42E5-B8F6-F58A73FFF9F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496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BAF50B-FF77-42E5-B8F6-F58A73FFF9F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0466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BAF50B-FF77-42E5-B8F6-F58A73FFF9F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6167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96888" y="2394248"/>
            <a:ext cx="807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</a:t>
            </a:r>
          </a:p>
          <a:p>
            <a:pPr algn="ctr"/>
            <a:r>
              <a:rPr lang="fr-FR" sz="36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des Régulateurs de l’Energie</a:t>
            </a:r>
            <a:endParaRPr lang="bg-BG" sz="36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9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451" y="908720"/>
            <a:ext cx="5490073" cy="1367028"/>
          </a:xfrm>
          <a:prstGeom prst="rect">
            <a:avLst/>
          </a:prstGeom>
        </p:spPr>
      </p:pic>
      <p:sp>
        <p:nvSpPr>
          <p:cNvPr id="10" name="Sous-titre 2"/>
          <p:cNvSpPr txBox="1">
            <a:spLocks/>
          </p:cNvSpPr>
          <p:nvPr userDrawn="1"/>
        </p:nvSpPr>
        <p:spPr>
          <a:xfrm>
            <a:off x="-36513" y="3717032"/>
            <a:ext cx="9144000" cy="1536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fr-FR" sz="2400" b="0" dirty="0"/>
              <a:t>Claire Hellich-Praquin,</a:t>
            </a:r>
            <a:r>
              <a:rPr lang="fr-FR" sz="2400" b="0" baseline="0" dirty="0"/>
              <a:t> Directrice des Affaires européennes, internationales et de la coopération</a:t>
            </a:r>
            <a:endParaRPr lang="fr-FR" sz="1400" b="0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pic>
        <p:nvPicPr>
          <p:cNvPr id="13" name="Picture 2" descr="https://europa.eu/european-union/sites/europaeu/files/docs/body/flag_yellow_high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273" y="5517232"/>
            <a:ext cx="1066288" cy="71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355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71600" y="1011185"/>
            <a:ext cx="7134591" cy="805739"/>
          </a:xfrm>
        </p:spPr>
        <p:txBody>
          <a:bodyPr>
            <a:normAutofit/>
          </a:bodyPr>
          <a:lstStyle>
            <a:lvl1pPr>
              <a:defRPr sz="3200">
                <a:solidFill>
                  <a:srgbClr val="FF8F00"/>
                </a:solidFill>
                <a:latin typeface="Cambria" panose="02040503050406030204" pitchFamily="18" charset="0"/>
              </a:defRPr>
            </a:lvl1pPr>
          </a:lstStyle>
          <a:p>
            <a:r>
              <a:rPr lang="fr-FR" dirty="0"/>
              <a:t>Modifiez le style du titre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953449"/>
            <a:ext cx="3106688" cy="4525963"/>
          </a:xfr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558B2F"/>
                </a:solidFill>
                <a:latin typeface="Cambria" panose="02040503050406030204" pitchFamily="18" charset="0"/>
              </a:defRPr>
            </a:lvl1pPr>
            <a:lvl2pPr marL="742950" indent="-285750">
              <a:buFont typeface="Wingdings" panose="05000000000000000000" pitchFamily="2" charset="2"/>
              <a:buChar char="Ø"/>
              <a:defRPr sz="1400">
                <a:solidFill>
                  <a:srgbClr val="8BC34A"/>
                </a:solidFill>
              </a:defRPr>
            </a:lvl2pPr>
            <a:lvl4pPr marL="1714500" indent="-342900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2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8" name="ZoneTexte 7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</p:spTree>
    <p:extLst>
      <p:ext uri="{BB962C8B-B14F-4D97-AF65-F5344CB8AC3E}">
        <p14:creationId xmlns:p14="http://schemas.microsoft.com/office/powerpoint/2010/main" val="286064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971600" y="1011185"/>
            <a:ext cx="7134591" cy="805739"/>
          </a:xfrm>
        </p:spPr>
        <p:txBody>
          <a:bodyPr>
            <a:normAutofit/>
          </a:bodyPr>
          <a:lstStyle>
            <a:lvl1pPr>
              <a:defRPr sz="3200">
                <a:solidFill>
                  <a:srgbClr val="FF8F00"/>
                </a:solidFill>
                <a:latin typeface="Cambria" panose="02040503050406030204" pitchFamily="18" charset="0"/>
              </a:defRPr>
            </a:lvl1pPr>
          </a:lstStyle>
          <a:p>
            <a:r>
              <a:rPr lang="fr-FR" dirty="0"/>
              <a:t>Modifiez le style du titre</a:t>
            </a:r>
            <a:br>
              <a:rPr lang="fr-FR" dirty="0"/>
            </a:br>
            <a:endParaRPr lang="fr-FR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2" name="ZoneTexte 11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</p:spTree>
    <p:extLst>
      <p:ext uri="{BB962C8B-B14F-4D97-AF65-F5344CB8AC3E}">
        <p14:creationId xmlns:p14="http://schemas.microsoft.com/office/powerpoint/2010/main" val="2532469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5" name="ZoneTexte 14"/>
          <p:cNvSpPr txBox="1"/>
          <p:nvPr userDrawn="1"/>
        </p:nvSpPr>
        <p:spPr>
          <a:xfrm>
            <a:off x="2013423" y="2574921"/>
            <a:ext cx="497313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2800" dirty="0"/>
              <a:t>Missions et fonctionnement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rendez-vous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autres actions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L’avenir</a:t>
            </a:r>
          </a:p>
          <a:p>
            <a:endParaRPr lang="fr-FR" dirty="0"/>
          </a:p>
        </p:txBody>
      </p:sp>
      <p:sp>
        <p:nvSpPr>
          <p:cNvPr id="2" name="ZoneTexte 1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  <p:sp>
        <p:nvSpPr>
          <p:cNvPr id="3" name="ZoneTexte 2"/>
          <p:cNvSpPr txBox="1"/>
          <p:nvPr userDrawn="1"/>
        </p:nvSpPr>
        <p:spPr>
          <a:xfrm>
            <a:off x="3419870" y="1487326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FF8F00"/>
                </a:solidFill>
                <a:latin typeface="NunitoSans-ExtraBold"/>
              </a:rPr>
              <a:t>Sommaire</a:t>
            </a:r>
          </a:p>
        </p:txBody>
      </p:sp>
    </p:spTree>
    <p:extLst>
      <p:ext uri="{BB962C8B-B14F-4D97-AF65-F5344CB8AC3E}">
        <p14:creationId xmlns:p14="http://schemas.microsoft.com/office/powerpoint/2010/main" val="322510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ZoneTexte 9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2013423" y="2574921"/>
            <a:ext cx="497313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2800" dirty="0">
                <a:solidFill>
                  <a:srgbClr val="558B2F"/>
                </a:solidFill>
              </a:rPr>
              <a:t>Missions et fonctionnement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rendez-vous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autres actions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L’avenir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3738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0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2013423" y="2574921"/>
            <a:ext cx="497313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2800" dirty="0"/>
              <a:t>Missions et fonctionnement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>
                <a:solidFill>
                  <a:srgbClr val="558B2F"/>
                </a:solidFill>
              </a:rPr>
              <a:t>Les rendez-vous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autres actions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L’avenir</a:t>
            </a:r>
          </a:p>
          <a:p>
            <a:endParaRPr lang="fr-FR" dirty="0"/>
          </a:p>
        </p:txBody>
      </p:sp>
      <p:sp>
        <p:nvSpPr>
          <p:cNvPr id="8" name="ZoneTexte 7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</p:spTree>
    <p:extLst>
      <p:ext uri="{BB962C8B-B14F-4D97-AF65-F5344CB8AC3E}">
        <p14:creationId xmlns:p14="http://schemas.microsoft.com/office/powerpoint/2010/main" val="2659590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0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2013423" y="2574921"/>
            <a:ext cx="497313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2800" dirty="0"/>
              <a:t>Missions et fonctionnement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rendez-vous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>
                <a:solidFill>
                  <a:srgbClr val="558B2F"/>
                </a:solidFill>
              </a:rPr>
              <a:t>Les autres actions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L’avenir</a:t>
            </a:r>
          </a:p>
          <a:p>
            <a:endParaRPr lang="fr-FR" dirty="0"/>
          </a:p>
        </p:txBody>
      </p:sp>
      <p:sp>
        <p:nvSpPr>
          <p:cNvPr id="8" name="ZoneTexte 7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</p:spTree>
    <p:extLst>
      <p:ext uri="{BB962C8B-B14F-4D97-AF65-F5344CB8AC3E}">
        <p14:creationId xmlns:p14="http://schemas.microsoft.com/office/powerpoint/2010/main" val="943232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267200" y="5055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r-FR" sz="14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l’Energie</a:t>
            </a:r>
            <a:endParaRPr lang="bg-BG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7675"/>
            <a:ext cx="2745037" cy="683514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-9166" y="666936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2013423" y="2574921"/>
            <a:ext cx="497313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fr-FR" sz="2800" dirty="0"/>
              <a:t>Missions et fonctionnement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rendez-vous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/>
              <a:t>Les autres actions du réseau</a:t>
            </a:r>
          </a:p>
          <a:p>
            <a:pPr marL="514350" indent="-514350">
              <a:buAutoNum type="arabicPeriod"/>
            </a:pPr>
            <a:endParaRPr lang="fr-FR" sz="2800" dirty="0"/>
          </a:p>
          <a:p>
            <a:pPr marL="514350" indent="-514350">
              <a:buAutoNum type="arabicPeriod"/>
            </a:pPr>
            <a:r>
              <a:rPr lang="fr-FR" sz="2800" dirty="0">
                <a:solidFill>
                  <a:srgbClr val="558B2F"/>
                </a:solidFill>
              </a:rPr>
              <a:t>L’avenir</a:t>
            </a:r>
          </a:p>
          <a:p>
            <a:endParaRPr lang="fr-FR" dirty="0"/>
          </a:p>
        </p:txBody>
      </p:sp>
      <p:sp>
        <p:nvSpPr>
          <p:cNvPr id="13" name="ZoneTexte 12"/>
          <p:cNvSpPr txBox="1"/>
          <p:nvPr userDrawn="1"/>
        </p:nvSpPr>
        <p:spPr>
          <a:xfrm>
            <a:off x="-9166" y="6381328"/>
            <a:ext cx="4941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Février 2020</a:t>
            </a:r>
          </a:p>
        </p:txBody>
      </p:sp>
    </p:spTree>
    <p:extLst>
      <p:ext uri="{BB962C8B-B14F-4D97-AF65-F5344CB8AC3E}">
        <p14:creationId xmlns:p14="http://schemas.microsoft.com/office/powerpoint/2010/main" val="370992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1880D-3D24-41EE-8257-786C62453295}" type="datetime1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Réseau des régulateurs francophones de l'énergie - 28/11/2016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0AA3A-08A8-4F54-A59B-E7DECB456EE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4361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0AA3A-08A8-4F54-A59B-E7DECB456EE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158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1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5" Type="http://schemas.openxmlformats.org/officeDocument/2006/relationships/image" Target="../media/image11.png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6"/>
          <p:cNvSpPr txBox="1">
            <a:spLocks/>
          </p:cNvSpPr>
          <p:nvPr/>
        </p:nvSpPr>
        <p:spPr>
          <a:xfrm>
            <a:off x="899592" y="1412776"/>
            <a:ext cx="7772400" cy="977914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400" cap="none" spc="2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Réseau Francophone des Régulateurs de l’Energie</a:t>
            </a:r>
          </a:p>
        </p:txBody>
      </p:sp>
      <p:pic>
        <p:nvPicPr>
          <p:cNvPr id="11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613" y="413584"/>
            <a:ext cx="5157768" cy="128428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6086" y="6671591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80" y="2231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ED33591-7950-8D31-627E-28184A873A5E}"/>
              </a:ext>
            </a:extLst>
          </p:cNvPr>
          <p:cNvSpPr txBox="1"/>
          <p:nvPr/>
        </p:nvSpPr>
        <p:spPr>
          <a:xfrm>
            <a:off x="1043608" y="2173840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FR" sz="2800" b="1" i="0" u="none" strike="noStrike" kern="1400" cap="none" spc="25" normalizeH="0" baseline="0" dirty="0">
                <a:ln>
                  <a:noFill/>
                </a:ln>
                <a:solidFill>
                  <a:srgbClr val="FF8F00"/>
                </a:solidFill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Session 4 : Présentation des membres</a:t>
            </a:r>
            <a:endParaRPr lang="fr-FR" sz="28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5F5F2D1-D581-4B4D-41A2-DE1D04AF23E5}"/>
              </a:ext>
            </a:extLst>
          </p:cNvPr>
          <p:cNvSpPr txBox="1"/>
          <p:nvPr/>
        </p:nvSpPr>
        <p:spPr>
          <a:xfrm>
            <a:off x="483545" y="3027140"/>
            <a:ext cx="8173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FR" b="1" i="0" u="none" strike="noStrike" kern="1400" cap="none" spc="25" normalizeH="0" baseline="0" dirty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Autorité Nationale de Régulation du Secteur </a:t>
            </a:r>
            <a:r>
              <a:rPr lang="fr-FR" b="1" kern="1400" spc="25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kumimoji="0" lang="fr-FR" b="1" i="0" u="none" strike="noStrike" kern="1400" cap="none" spc="25" normalizeH="0" baseline="0" dirty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nergétique (ANARSE) – </a:t>
            </a:r>
          </a:p>
          <a:p>
            <a:pPr algn="ctr"/>
            <a:r>
              <a:rPr lang="fr-FR" b="1" kern="1400" spc="25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République d’</a:t>
            </a:r>
            <a:r>
              <a:rPr kumimoji="0" lang="fr-FR" b="1" i="0" u="none" strike="noStrike" kern="1400" cap="none" spc="25" normalizeH="0" baseline="0" dirty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Haïti</a:t>
            </a:r>
            <a:endParaRPr lang="fr-FR" dirty="0"/>
          </a:p>
        </p:txBody>
      </p:sp>
      <p:pic>
        <p:nvPicPr>
          <p:cNvPr id="5" name="Image 4" descr="Une image contenant conception, illustration, drapeau&#10;&#10;Description générée automatiquement avec une confiance moyenne">
            <a:extLst>
              <a:ext uri="{FF2B5EF4-FFF2-40B4-BE49-F238E27FC236}">
                <a16:creationId xmlns:a16="http://schemas.microsoft.com/office/drawing/2014/main" id="{F7F93634-0B79-246D-CAA2-A26917CE2D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631" y="3610156"/>
            <a:ext cx="4444737" cy="2666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70A5736-73A1-1075-B04A-2CC4E52BBD33}"/>
              </a:ext>
            </a:extLst>
          </p:cNvPr>
          <p:cNvSpPr txBox="1"/>
          <p:nvPr/>
        </p:nvSpPr>
        <p:spPr>
          <a:xfrm>
            <a:off x="970097" y="2681996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FR" b="1" i="0" u="none" strike="noStrike" kern="1400" cap="none" spc="25" normalizeH="0" baseline="0" dirty="0">
                <a:ln>
                  <a:noFill/>
                </a:ln>
                <a:solidFill>
                  <a:srgbClr val="558B2F"/>
                </a:solidFill>
                <a:effectLst/>
                <a:uLnTx/>
                <a:uFillTx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Zone Caraïbes</a:t>
            </a:r>
            <a:endParaRPr lang="fr-FR" dirty="0">
              <a:solidFill>
                <a:srgbClr val="558B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21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 txBox="1">
            <a:spLocks/>
          </p:cNvSpPr>
          <p:nvPr/>
        </p:nvSpPr>
        <p:spPr>
          <a:xfrm>
            <a:off x="681217" y="694373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solidFill>
                  <a:schemeClr val="tx2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Organisation nationale du marché </a:t>
            </a:r>
            <a:endParaRPr lang="bg-BG" sz="5400" dirty="0">
              <a:solidFill>
                <a:schemeClr val="tx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43D22E-D912-4ACD-8F01-2006D9F45205}"/>
              </a:ext>
            </a:extLst>
          </p:cNvPr>
          <p:cNvSpPr/>
          <p:nvPr/>
        </p:nvSpPr>
        <p:spPr>
          <a:xfrm>
            <a:off x="-9166" y="668841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3FCC99-F2F9-4A9A-8D26-3E93DE6A71AD}"/>
              </a:ext>
            </a:extLst>
          </p:cNvPr>
          <p:cNvSpPr/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A4CCA3-DCF3-4691-A07A-92F8E94C09D7}"/>
              </a:ext>
            </a:extLst>
          </p:cNvPr>
          <p:cNvSpPr/>
          <p:nvPr/>
        </p:nvSpPr>
        <p:spPr>
          <a:xfrm>
            <a:off x="4946212" y="311921"/>
            <a:ext cx="39791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1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l‘Energie</a:t>
            </a:r>
            <a:endParaRPr lang="bg-BG" sz="11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0FB92938-763E-46D2-9C1F-F45FF4BF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17675"/>
            <a:ext cx="1666527" cy="414965"/>
          </a:xfrm>
          <a:prstGeom prst="rect">
            <a:avLst/>
          </a:prstGeom>
        </p:spPr>
      </p:pic>
      <p:sp>
        <p:nvSpPr>
          <p:cNvPr id="4" name="Google Shape;126;p18">
            <a:extLst>
              <a:ext uri="{FF2B5EF4-FFF2-40B4-BE49-F238E27FC236}">
                <a16:creationId xmlns:a16="http://schemas.microsoft.com/office/drawing/2014/main" id="{F75043EF-0EBB-D8F6-EF75-BCBC5D1AC22C}"/>
              </a:ext>
            </a:extLst>
          </p:cNvPr>
          <p:cNvSpPr/>
          <p:nvPr/>
        </p:nvSpPr>
        <p:spPr>
          <a:xfrm>
            <a:off x="5381471" y="1643378"/>
            <a:ext cx="3566751" cy="108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Quattrocento Sans"/>
                <a:ea typeface="Quattrocento Sans"/>
                <a:cs typeface="Quattrocento Sans"/>
                <a:sym typeface="Quattrocento Sans"/>
              </a:rPr>
              <a:t>Nouveau cadre juridique et réglementaire (3 décrets en 2016)</a:t>
            </a:r>
            <a:endParaRPr b="1" dirty="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856F601-1A2B-32D1-0C48-947A7F7BE03C}"/>
              </a:ext>
            </a:extLst>
          </p:cNvPr>
          <p:cNvGrpSpPr/>
          <p:nvPr/>
        </p:nvGrpSpPr>
        <p:grpSpPr>
          <a:xfrm>
            <a:off x="6012160" y="5184241"/>
            <a:ext cx="3111736" cy="1456165"/>
            <a:chOff x="4701986" y="4227826"/>
            <a:chExt cx="4071353" cy="1986836"/>
          </a:xfrm>
        </p:grpSpPr>
        <p:sp>
          <p:nvSpPr>
            <p:cNvPr id="2" name="Google Shape;123;p18">
              <a:extLst>
                <a:ext uri="{FF2B5EF4-FFF2-40B4-BE49-F238E27FC236}">
                  <a16:creationId xmlns:a16="http://schemas.microsoft.com/office/drawing/2014/main" id="{EF1715C1-AE73-A3E1-0AC3-3AD3EC8B3A0C}"/>
                </a:ext>
              </a:extLst>
            </p:cNvPr>
            <p:cNvSpPr/>
            <p:nvPr/>
          </p:nvSpPr>
          <p:spPr>
            <a:xfrm>
              <a:off x="4701986" y="4249411"/>
              <a:ext cx="3397568" cy="1965251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317500" dist="228600" dir="8100000" algn="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" name="Google Shape;127;p18">
              <a:extLst>
                <a:ext uri="{FF2B5EF4-FFF2-40B4-BE49-F238E27FC236}">
                  <a16:creationId xmlns:a16="http://schemas.microsoft.com/office/drawing/2014/main" id="{B80ACDC2-AA88-2C50-94D0-F33BA458C6EF}"/>
                </a:ext>
              </a:extLst>
            </p:cNvPr>
            <p:cNvSpPr/>
            <p:nvPr/>
          </p:nvSpPr>
          <p:spPr>
            <a:xfrm rot="5400000">
              <a:off x="7611609" y="4817752"/>
              <a:ext cx="1494890" cy="82857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/>
              </a:solidFill>
            </a:ln>
            <a:effectLst>
              <a:outerShdw blurRad="254000" dist="254000" dir="8100000" algn="tr" rotWithShape="0">
                <a:srgbClr val="000000">
                  <a:alpha val="24705"/>
                </a:srgbClr>
              </a:outerShdw>
            </a:effectLst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700" dirty="0">
                  <a:solidFill>
                    <a:schemeClr val="lt1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rPr>
                <a:t>2016</a:t>
              </a:r>
              <a:endParaRPr sz="1100" dirty="0"/>
            </a:p>
          </p:txBody>
        </p:sp>
        <p:pic>
          <p:nvPicPr>
            <p:cNvPr id="7" name="Google Shape;129;p18">
              <a:extLst>
                <a:ext uri="{FF2B5EF4-FFF2-40B4-BE49-F238E27FC236}">
                  <a16:creationId xmlns:a16="http://schemas.microsoft.com/office/drawing/2014/main" id="{C270D630-96D6-90FF-4C44-757B5B232A69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l="6837" r="6828"/>
            <a:stretch/>
          </p:blipFill>
          <p:spPr>
            <a:xfrm>
              <a:off x="4856770" y="4227826"/>
              <a:ext cx="3216815" cy="1859756"/>
            </a:xfrm>
            <a:custGeom>
              <a:avLst/>
              <a:gdLst/>
              <a:ahLst/>
              <a:cxnLst/>
              <a:rect l="l" t="t" r="r" b="b"/>
              <a:pathLst>
                <a:path w="4530726" h="2619375" extrusionOk="0">
                  <a:moveTo>
                    <a:pt x="0" y="0"/>
                  </a:moveTo>
                  <a:lnTo>
                    <a:pt x="4530726" y="0"/>
                  </a:lnTo>
                  <a:lnTo>
                    <a:pt x="4530726" y="2619375"/>
                  </a:lnTo>
                  <a:lnTo>
                    <a:pt x="0" y="2619375"/>
                  </a:lnTo>
                  <a:close/>
                </a:path>
              </a:pathLst>
            </a:custGeom>
            <a:noFill/>
            <a:ln>
              <a:noFill/>
            </a:ln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0738707-65FD-2F55-39FF-464630054122}"/>
              </a:ext>
            </a:extLst>
          </p:cNvPr>
          <p:cNvSpPr txBox="1"/>
          <p:nvPr/>
        </p:nvSpPr>
        <p:spPr>
          <a:xfrm>
            <a:off x="5311121" y="2512987"/>
            <a:ext cx="3532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dirty="0"/>
              <a:t> </a:t>
            </a:r>
            <a:r>
              <a:rPr lang="fr-CA" dirty="0">
                <a:solidFill>
                  <a:schemeClr val="tx2"/>
                </a:solidFill>
              </a:rPr>
              <a:t>Moyens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A" dirty="0"/>
              <a:t>Licence / droit d’exploitation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A" dirty="0"/>
              <a:t>Concession de services  publics</a:t>
            </a:r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94E1F9A-CACE-C762-35E4-D7B5910047A7}"/>
              </a:ext>
            </a:extLst>
          </p:cNvPr>
          <p:cNvGrpSpPr/>
          <p:nvPr/>
        </p:nvGrpSpPr>
        <p:grpSpPr>
          <a:xfrm>
            <a:off x="-4583" y="1634606"/>
            <a:ext cx="9241556" cy="3971712"/>
            <a:chOff x="-4583" y="1634606"/>
            <a:chExt cx="9241556" cy="3971712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C8B2081-0990-370A-1FE7-ABB38C8A5A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grayscl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73000"/>
                      </a14:imgEffect>
                      <a14:imgEffect>
                        <a14:colorTemperature colorTemp="11500"/>
                      </a14:imgEffect>
                      <a14:imgEffect>
                        <a14:saturation sat="265000"/>
                      </a14:imgEffect>
                      <a14:imgEffect>
                        <a14:brightnessContrast bright="3000"/>
                      </a14:imgEffect>
                    </a14:imgLayer>
                  </a14:imgProps>
                </a:ext>
              </a:extLst>
            </a:blip>
            <a:srcRect l="38188" t="58202" r="22370" b="27070"/>
            <a:stretch>
              <a:fillRect/>
            </a:stretch>
          </p:blipFill>
          <p:spPr>
            <a:xfrm>
              <a:off x="4451465" y="3747591"/>
              <a:ext cx="4672431" cy="1253574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FA01F92-4D10-074E-475F-465BB9F827F2}"/>
                </a:ext>
              </a:extLst>
            </p:cNvPr>
            <p:cNvSpPr txBox="1"/>
            <p:nvPr/>
          </p:nvSpPr>
          <p:spPr>
            <a:xfrm>
              <a:off x="4292057" y="4763111"/>
              <a:ext cx="10847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1200" b="1" i="1" dirty="0"/>
                <a:t>1-Production</a:t>
              </a:r>
              <a:endParaRPr lang="en-US" sz="1200" b="1" i="1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C294DF2-19C7-4AB5-C6D5-E2E9E87258E4}"/>
                </a:ext>
              </a:extLst>
            </p:cNvPr>
            <p:cNvSpPr txBox="1"/>
            <p:nvPr/>
          </p:nvSpPr>
          <p:spPr>
            <a:xfrm>
              <a:off x="5489838" y="4763111"/>
              <a:ext cx="10847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1200" b="1" i="1" dirty="0"/>
                <a:t>2- Transport</a:t>
              </a:r>
              <a:endParaRPr lang="en-US" sz="1200" b="1" i="1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3CA84E0-9A78-EF79-AF21-CE42F7525CA2}"/>
                </a:ext>
              </a:extLst>
            </p:cNvPr>
            <p:cNvSpPr txBox="1"/>
            <p:nvPr/>
          </p:nvSpPr>
          <p:spPr>
            <a:xfrm>
              <a:off x="6545971" y="4763111"/>
              <a:ext cx="12377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1200" b="1" i="1" dirty="0"/>
                <a:t>3- Distribution</a:t>
              </a:r>
              <a:endParaRPr lang="en-US" sz="1200" b="1" i="1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BA7E4B6-9806-B200-304B-770661112F2B}"/>
                </a:ext>
              </a:extLst>
            </p:cNvPr>
            <p:cNvSpPr txBox="1"/>
            <p:nvPr/>
          </p:nvSpPr>
          <p:spPr>
            <a:xfrm>
              <a:off x="7610585" y="4763111"/>
              <a:ext cx="16263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1200" b="1" i="1" dirty="0"/>
                <a:t>4-Commercialisation</a:t>
              </a:r>
              <a:endParaRPr lang="en-US" sz="1200" b="1" i="1" dirty="0"/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1109880E-F5DB-C3BD-14EC-5BF1ADFDB8B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105000"/>
                      </a14:imgEffect>
                      <a14:imgEffect>
                        <a14:brightnessContrast contrast="5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4583" y="1634606"/>
              <a:ext cx="5281929" cy="39717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06583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 txBox="1">
            <a:spLocks/>
          </p:cNvSpPr>
          <p:nvPr/>
        </p:nvSpPr>
        <p:spPr>
          <a:xfrm>
            <a:off x="681217" y="694373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FF6F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Données clés du secteur</a:t>
            </a:r>
            <a:endParaRPr lang="bg-BG" sz="4800" dirty="0">
              <a:solidFill>
                <a:srgbClr val="FF6F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43D22E-D912-4ACD-8F01-2006D9F45205}"/>
              </a:ext>
            </a:extLst>
          </p:cNvPr>
          <p:cNvSpPr/>
          <p:nvPr/>
        </p:nvSpPr>
        <p:spPr>
          <a:xfrm>
            <a:off x="-9166" y="668841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3FCC99-F2F9-4A9A-8D26-3E93DE6A71AD}"/>
              </a:ext>
            </a:extLst>
          </p:cNvPr>
          <p:cNvSpPr/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A4CCA3-DCF3-4691-A07A-92F8E94C09D7}"/>
              </a:ext>
            </a:extLst>
          </p:cNvPr>
          <p:cNvSpPr/>
          <p:nvPr/>
        </p:nvSpPr>
        <p:spPr>
          <a:xfrm>
            <a:off x="4946212" y="311921"/>
            <a:ext cx="39791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1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l‘Energie</a:t>
            </a:r>
            <a:endParaRPr lang="bg-BG" sz="11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0FB92938-763E-46D2-9C1F-F45FF4BF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17675"/>
            <a:ext cx="1666527" cy="414965"/>
          </a:xfrm>
          <a:prstGeom prst="rect">
            <a:avLst/>
          </a:prstGeom>
        </p:spPr>
      </p:pic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374BBF9F-9A14-0772-79A4-E76BCFCF9A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1747390"/>
              </p:ext>
            </p:extLst>
          </p:nvPr>
        </p:nvGraphicFramePr>
        <p:xfrm>
          <a:off x="5721788" y="1299377"/>
          <a:ext cx="3422212" cy="2758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8E3BD32-F55F-8663-F0D4-92A0B53024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2121472"/>
              </p:ext>
            </p:extLst>
          </p:nvPr>
        </p:nvGraphicFramePr>
        <p:xfrm>
          <a:off x="4975106" y="4085275"/>
          <a:ext cx="5069502" cy="25126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18" name="Picture 17">
            <a:extLst>
              <a:ext uri="{FF2B5EF4-FFF2-40B4-BE49-F238E27FC236}">
                <a16:creationId xmlns:a16="http://schemas.microsoft.com/office/drawing/2014/main" id="{D9A940F9-A307-E9E6-D1C5-0D9D577B2340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154" y="1259815"/>
            <a:ext cx="4608067" cy="279815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B28377C-B924-C646-9CB5-93C6FCB26B94}"/>
              </a:ext>
            </a:extLst>
          </p:cNvPr>
          <p:cNvSpPr txBox="1"/>
          <p:nvPr/>
        </p:nvSpPr>
        <p:spPr>
          <a:xfrm>
            <a:off x="4505231" y="2681208"/>
            <a:ext cx="1412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b="1" i="1" dirty="0">
                <a:solidFill>
                  <a:srgbClr val="44C4AF"/>
                </a:solidFill>
              </a:rPr>
              <a:t>35%</a:t>
            </a:r>
          </a:p>
          <a:p>
            <a:r>
              <a:rPr lang="fr-CA" dirty="0"/>
              <a:t>Taux d’accès</a:t>
            </a:r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0FE7FB7-7778-4531-48BB-05BE2FAE864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0" t="38892" r="62675" b="48536"/>
          <a:stretch>
            <a:fillRect/>
          </a:stretch>
        </p:blipFill>
        <p:spPr>
          <a:xfrm>
            <a:off x="4700855" y="2044062"/>
            <a:ext cx="1145303" cy="64633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063322A-6C52-64BD-A8FC-6F325F873E5D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4224" y="3833729"/>
            <a:ext cx="4396055" cy="2793103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4D8F91D6-1934-A735-95C0-729B68E25513}"/>
              </a:ext>
            </a:extLst>
          </p:cNvPr>
          <p:cNvGrpSpPr/>
          <p:nvPr/>
        </p:nvGrpSpPr>
        <p:grpSpPr>
          <a:xfrm>
            <a:off x="4590279" y="5276550"/>
            <a:ext cx="1145302" cy="1244871"/>
            <a:chOff x="4761416" y="5301208"/>
            <a:chExt cx="960372" cy="124487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642C06B-9E1D-A013-D044-3DC16980EDFE}"/>
                </a:ext>
              </a:extLst>
            </p:cNvPr>
            <p:cNvSpPr/>
            <p:nvPr/>
          </p:nvSpPr>
          <p:spPr>
            <a:xfrm>
              <a:off x="4761416" y="5899748"/>
              <a:ext cx="960372" cy="64633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A" dirty="0">
                  <a:solidFill>
                    <a:schemeClr val="bg1"/>
                  </a:solidFill>
                </a:rPr>
                <a:t>Mini réseau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" name="Rectangle: Top Corners Snipped 12">
              <a:extLst>
                <a:ext uri="{FF2B5EF4-FFF2-40B4-BE49-F238E27FC236}">
                  <a16:creationId xmlns:a16="http://schemas.microsoft.com/office/drawing/2014/main" id="{8AFA370E-9E4F-20F0-9218-F5A5B397B419}"/>
                </a:ext>
              </a:extLst>
            </p:cNvPr>
            <p:cNvSpPr/>
            <p:nvPr/>
          </p:nvSpPr>
          <p:spPr>
            <a:xfrm>
              <a:off x="4761416" y="5301208"/>
              <a:ext cx="960372" cy="598540"/>
            </a:xfrm>
            <a:prstGeom prst="snip2Same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A" dirty="0">
                  <a:solidFill>
                    <a:schemeClr val="tx1"/>
                  </a:solidFill>
                </a:rPr>
                <a:t>0,6$/  kWh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3E2DD9A-570E-25DC-AB10-1507FF03D594}"/>
              </a:ext>
            </a:extLst>
          </p:cNvPr>
          <p:cNvGrpSpPr/>
          <p:nvPr/>
        </p:nvGrpSpPr>
        <p:grpSpPr>
          <a:xfrm>
            <a:off x="4576485" y="3530461"/>
            <a:ext cx="1145303" cy="1554256"/>
            <a:chOff x="4761416" y="5242573"/>
            <a:chExt cx="960372" cy="130350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90DF6ED-E182-7EDE-5F55-8F5730A0E226}"/>
                </a:ext>
              </a:extLst>
            </p:cNvPr>
            <p:cNvSpPr/>
            <p:nvPr/>
          </p:nvSpPr>
          <p:spPr>
            <a:xfrm>
              <a:off x="4761416" y="5947539"/>
              <a:ext cx="960372" cy="59854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A" dirty="0">
                  <a:solidFill>
                    <a:schemeClr val="bg1"/>
                  </a:solidFill>
                </a:rPr>
                <a:t>Réseau régional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7" name="Rectangle: Top Corners Snipped 16">
              <a:extLst>
                <a:ext uri="{FF2B5EF4-FFF2-40B4-BE49-F238E27FC236}">
                  <a16:creationId xmlns:a16="http://schemas.microsoft.com/office/drawing/2014/main" id="{6B66327E-B5B9-F5E4-AEC2-A01093CBA210}"/>
                </a:ext>
              </a:extLst>
            </p:cNvPr>
            <p:cNvSpPr/>
            <p:nvPr/>
          </p:nvSpPr>
          <p:spPr>
            <a:xfrm>
              <a:off x="4761416" y="5242573"/>
              <a:ext cx="960372" cy="704966"/>
            </a:xfrm>
            <a:prstGeom prst="snip2Same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A" dirty="0">
                  <a:solidFill>
                    <a:schemeClr val="tx1"/>
                  </a:solidFill>
                </a:rPr>
                <a:t>0,25$ -0,4$/ kWh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2159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 txBox="1">
            <a:spLocks/>
          </p:cNvSpPr>
          <p:nvPr/>
        </p:nvSpPr>
        <p:spPr>
          <a:xfrm>
            <a:off x="253721" y="732640"/>
            <a:ext cx="4264995" cy="914400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FF6F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Principaux défis</a:t>
            </a:r>
            <a:endParaRPr lang="bg-BG" sz="4800" dirty="0">
              <a:solidFill>
                <a:srgbClr val="FF6F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43D22E-D912-4ACD-8F01-2006D9F45205}"/>
              </a:ext>
            </a:extLst>
          </p:cNvPr>
          <p:cNvSpPr/>
          <p:nvPr/>
        </p:nvSpPr>
        <p:spPr>
          <a:xfrm>
            <a:off x="-9166" y="6688410"/>
            <a:ext cx="9153166" cy="188640"/>
          </a:xfrm>
          <a:prstGeom prst="rect">
            <a:avLst/>
          </a:prstGeom>
          <a:solidFill>
            <a:srgbClr val="558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3FCC99-F2F9-4A9A-8D26-3E93DE6A71AD}"/>
              </a:ext>
            </a:extLst>
          </p:cNvPr>
          <p:cNvSpPr/>
          <p:nvPr/>
        </p:nvSpPr>
        <p:spPr>
          <a:xfrm>
            <a:off x="0" y="0"/>
            <a:ext cx="9144000" cy="152400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A4CCA3-DCF3-4691-A07A-92F8E94C09D7}"/>
              </a:ext>
            </a:extLst>
          </p:cNvPr>
          <p:cNvSpPr/>
          <p:nvPr/>
        </p:nvSpPr>
        <p:spPr>
          <a:xfrm>
            <a:off x="4946212" y="311921"/>
            <a:ext cx="39791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100" i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Réseau Francophone des Régulateurs de l‘Energie</a:t>
            </a:r>
            <a:endParaRPr lang="bg-BG" sz="11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0FB92938-763E-46D2-9C1F-F45FF4BFE4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17675"/>
            <a:ext cx="1666527" cy="4149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3F55257-AD56-1714-42DB-D89E855EE022}"/>
              </a:ext>
            </a:extLst>
          </p:cNvPr>
          <p:cNvSpPr txBox="1"/>
          <p:nvPr/>
        </p:nvSpPr>
        <p:spPr>
          <a:xfrm>
            <a:off x="790498" y="1985471"/>
            <a:ext cx="374441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CA" b="1" i="1" dirty="0"/>
              <a:t>Faible accès à l’électricité</a:t>
            </a:r>
          </a:p>
          <a:p>
            <a:endParaRPr lang="fr-CA" b="1" i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CA" b="1" i="1" dirty="0"/>
              <a:t>Instabilité politique </a:t>
            </a:r>
          </a:p>
          <a:p>
            <a:endParaRPr lang="fr-CA" b="1" i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CA" b="1" i="1" dirty="0"/>
              <a:t>Coûts de production élevés par rapport aux ressources exploitées</a:t>
            </a:r>
          </a:p>
          <a:p>
            <a:endParaRPr lang="fr-CA" b="1" i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CA" b="1" i="1" dirty="0"/>
              <a:t>Complexité des procédures de sélection et d’attribution des conventions de concessions</a:t>
            </a:r>
          </a:p>
          <a:p>
            <a:endParaRPr lang="fr-CA" b="1" i="1" dirty="0"/>
          </a:p>
          <a:p>
            <a:endParaRPr lang="fr-CA" b="1" i="1" dirty="0"/>
          </a:p>
          <a:p>
            <a:pPr marL="285750" indent="-285750">
              <a:buFontTx/>
              <a:buChar char="-"/>
            </a:pPr>
            <a:endParaRPr lang="fr-CA" b="1" i="1" dirty="0"/>
          </a:p>
          <a:p>
            <a:pPr marL="285750" indent="-285750">
              <a:buFontTx/>
              <a:buChar char="-"/>
            </a:pPr>
            <a:endParaRPr lang="fr-CA" b="1" i="1" dirty="0"/>
          </a:p>
          <a:p>
            <a:pPr marL="285750" indent="-285750">
              <a:buFontTx/>
              <a:buChar char="-"/>
            </a:pPr>
            <a:endParaRPr lang="fr-CA" b="1" i="1" dirty="0"/>
          </a:p>
          <a:p>
            <a:pPr marL="285750" indent="-285750">
              <a:buFontTx/>
              <a:buChar char="-"/>
            </a:pPr>
            <a:endParaRPr lang="en-US" b="1" i="1" dirty="0"/>
          </a:p>
        </p:txBody>
      </p:sp>
      <p:sp>
        <p:nvSpPr>
          <p:cNvPr id="8" name="Title 6"/>
          <p:cNvSpPr txBox="1">
            <a:spLocks/>
          </p:cNvSpPr>
          <p:nvPr/>
        </p:nvSpPr>
        <p:spPr>
          <a:xfrm>
            <a:off x="4308935" y="745335"/>
            <a:ext cx="4345388" cy="914400"/>
          </a:xfrm>
          <a:prstGeom prst="rect">
            <a:avLst/>
          </a:prstGeom>
          <a:noFill/>
          <a:ln w="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FF6F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Evolutions souhaitées ou en cours (court / moyen terme)</a:t>
            </a:r>
            <a:endParaRPr lang="bg-BG" sz="4800" dirty="0">
              <a:solidFill>
                <a:srgbClr val="FF6F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96586F-8BA4-1EAC-0736-55D2D8DB5741}"/>
              </a:ext>
            </a:extLst>
          </p:cNvPr>
          <p:cNvSpPr txBox="1"/>
          <p:nvPr/>
        </p:nvSpPr>
        <p:spPr>
          <a:xfrm>
            <a:off x="4609088" y="1870213"/>
            <a:ext cx="404523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CA" b="1" i="1" dirty="0"/>
              <a:t>Accès prioritaire aux énergies renouvelables</a:t>
            </a:r>
          </a:p>
          <a:p>
            <a:endParaRPr lang="fr-CA" b="1" i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CA" b="1" i="1" dirty="0"/>
              <a:t>Procédures allégées pour certains seuils de marché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CA" b="1" i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CA" b="1" i="1" dirty="0"/>
              <a:t>Tarification différenciée ou sociale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CA" b="1" i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CA" b="1" i="1" dirty="0"/>
              <a:t>Cadre pour les mini-réseaux et </a:t>
            </a:r>
            <a:r>
              <a:rPr lang="fr-CA" b="1" i="1" dirty="0" err="1"/>
              <a:t>mesh-grids</a:t>
            </a:r>
            <a:endParaRPr lang="fr-CA" b="1" i="1" dirty="0"/>
          </a:p>
          <a:p>
            <a:endParaRPr lang="fr-CA" b="1" i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CA" b="1" i="1" dirty="0"/>
              <a:t>Réduction des coûts de connexion</a:t>
            </a:r>
          </a:p>
          <a:p>
            <a:pPr marL="285750" indent="-285750">
              <a:buFontTx/>
              <a:buChar char="-"/>
            </a:pP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554767512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reseau">
      <a:dk1>
        <a:srgbClr val="000000"/>
      </a:dk1>
      <a:lt1>
        <a:sysClr val="window" lastClr="FFFFFF"/>
      </a:lt1>
      <a:dk2>
        <a:srgbClr val="FF6F00"/>
      </a:dk2>
      <a:lt2>
        <a:srgbClr val="EEECE1"/>
      </a:lt2>
      <a:accent1>
        <a:srgbClr val="FF6F00"/>
      </a:accent1>
      <a:accent2>
        <a:srgbClr val="92D05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gulae-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4378</TotalTime>
  <Words>201</Words>
  <Application>Microsoft Office PowerPoint</Application>
  <PresentationFormat>On-screen Show (4:3)</PresentationFormat>
  <Paragraphs>60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5" baseType="lpstr">
      <vt:lpstr>Arial</vt:lpstr>
      <vt:lpstr>Calibri</vt:lpstr>
      <vt:lpstr>Calibri Light</vt:lpstr>
      <vt:lpstr>Cambria</vt:lpstr>
      <vt:lpstr>Franklin Gothic Book</vt:lpstr>
      <vt:lpstr>Montserrat Medium</vt:lpstr>
      <vt:lpstr>NunitoSans-ExtraBold</vt:lpstr>
      <vt:lpstr>Quattrocento Sans</vt:lpstr>
      <vt:lpstr>Wingdings</vt:lpstr>
      <vt:lpstr>blank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Ould-Ouali Ferhat</dc:creator>
  <cp:lastModifiedBy>Joël RENELIC</cp:lastModifiedBy>
  <cp:revision>243</cp:revision>
  <cp:lastPrinted>2023-06-27T13:48:41Z</cp:lastPrinted>
  <dcterms:created xsi:type="dcterms:W3CDTF">2018-07-03T08:45:27Z</dcterms:created>
  <dcterms:modified xsi:type="dcterms:W3CDTF">2026-01-31T02:54:01Z</dcterms:modified>
</cp:coreProperties>
</file>